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83" r:id="rId2"/>
    <p:sldId id="293" r:id="rId3"/>
    <p:sldId id="313" r:id="rId4"/>
    <p:sldId id="308" r:id="rId5"/>
    <p:sldId id="304" r:id="rId6"/>
    <p:sldId id="296" r:id="rId7"/>
    <p:sldId id="274" r:id="rId8"/>
    <p:sldId id="297" r:id="rId9"/>
    <p:sldId id="298" r:id="rId10"/>
    <p:sldId id="282" r:id="rId11"/>
    <p:sldId id="315" r:id="rId12"/>
    <p:sldId id="266" r:id="rId13"/>
  </p:sldIdLst>
  <p:sldSz cx="9144000" cy="6858000" type="screen4x3"/>
  <p:notesSz cx="6858000" cy="9144000"/>
  <p:embeddedFontLst>
    <p:embeddedFont>
      <p:font typeface="Veneer" panose="02000806000000000000" pitchFamily="2" charset="0"/>
      <p:regular r:id="rId15"/>
    </p:embeddedFont>
    <p:embeddedFont>
      <p:font typeface="Trade Gothic LT Std" panose="020B0503020502020204" pitchFamily="34" charset="0"/>
      <p:regular r:id="rId16"/>
      <p:italic r:id="rId17"/>
    </p:embeddedFont>
    <p:embeddedFont>
      <p:font typeface="Trade Gothic LT Std Cn" panose="020B0806020502020204" pitchFamily="34" charset="0"/>
      <p:bold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63C"/>
    <a:srgbClr val="606A70"/>
    <a:srgbClr val="E73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010" autoAdjust="0"/>
  </p:normalViewPr>
  <p:slideViewPr>
    <p:cSldViewPr>
      <p:cViewPr varScale="1">
        <p:scale>
          <a:sx n="105" d="100"/>
          <a:sy n="105" d="100"/>
        </p:scale>
        <p:origin x="15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22DA0-7D77-4E24-8C78-5FEE093600BC}" type="datetimeFigureOut">
              <a:rPr lang="en-US" smtClean="0"/>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0E378-2017-44B8-8D73-DDECE72A9B4D}" type="slidenum">
              <a:rPr lang="en-US" smtClean="0"/>
              <a:t>‹#›</a:t>
            </a:fld>
            <a:endParaRPr lang="en-US"/>
          </a:p>
        </p:txBody>
      </p:sp>
    </p:spTree>
    <p:extLst>
      <p:ext uri="{BB962C8B-B14F-4D97-AF65-F5344CB8AC3E}">
        <p14:creationId xmlns:p14="http://schemas.microsoft.com/office/powerpoint/2010/main" val="364245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1</a:t>
            </a:fld>
            <a:endParaRPr lang="en-US"/>
          </a:p>
        </p:txBody>
      </p:sp>
    </p:spTree>
    <p:extLst>
      <p:ext uri="{BB962C8B-B14F-4D97-AF65-F5344CB8AC3E}">
        <p14:creationId xmlns:p14="http://schemas.microsoft.com/office/powerpoint/2010/main" val="147468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10</a:t>
            </a:fld>
            <a:endParaRPr lang="en-US"/>
          </a:p>
        </p:txBody>
      </p:sp>
    </p:spTree>
    <p:extLst>
      <p:ext uri="{BB962C8B-B14F-4D97-AF65-F5344CB8AC3E}">
        <p14:creationId xmlns:p14="http://schemas.microsoft.com/office/powerpoint/2010/main" val="8063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Despite the legislature’s pending suspension or closure, SB 1160 still has a possibility of passing before they adjourn.  If passed, it will make it harder for insurance companies to deny presumptive cancer claims.   If it is not passed, the existing presumptive cancer language will remain in force.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Regardless of the legislative outcome, we are proceeding with the formation of the pool, which will begin writing coverage effective July 1, 2020.</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possible there will be an appropriation from the legislature to help capitalize the pool.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Membership will be open to all fire districts in the state.  At this time, municipal fire departments are not eligible for pool membership.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average, we estimate premiums will be 160% of your current year’s premium (adjusted for payroll fluctuations).  The increase is to help with initial capitalization and cover the unknown risk associated with presumptive cancer claims.  The good news is this is much less than the other renewal rates we were receiving and, if it is too much, it stays in the pool and can be used to offset future premiums.</a:t>
            </a:r>
          </a:p>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11</a:t>
            </a:fld>
            <a:endParaRPr lang="en-US"/>
          </a:p>
        </p:txBody>
      </p:sp>
    </p:spTree>
    <p:extLst>
      <p:ext uri="{BB962C8B-B14F-4D97-AF65-F5344CB8AC3E}">
        <p14:creationId xmlns:p14="http://schemas.microsoft.com/office/powerpoint/2010/main" val="208563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slide</a:t>
            </a:r>
          </a:p>
        </p:txBody>
      </p:sp>
      <p:sp>
        <p:nvSpPr>
          <p:cNvPr id="4" name="Slide Number Placeholder 3"/>
          <p:cNvSpPr>
            <a:spLocks noGrp="1"/>
          </p:cNvSpPr>
          <p:nvPr>
            <p:ph type="sldNum" sz="quarter" idx="10"/>
          </p:nvPr>
        </p:nvSpPr>
        <p:spPr/>
        <p:txBody>
          <a:bodyPr/>
          <a:lstStyle/>
          <a:p>
            <a:fld id="{B0E0E378-2017-44B8-8D73-DDECE72A9B4D}" type="slidenum">
              <a:rPr lang="en-US" smtClean="0"/>
              <a:t>12</a:t>
            </a:fld>
            <a:endParaRPr lang="en-US"/>
          </a:p>
        </p:txBody>
      </p:sp>
    </p:spTree>
    <p:extLst>
      <p:ext uri="{BB962C8B-B14F-4D97-AF65-F5344CB8AC3E}">
        <p14:creationId xmlns:p14="http://schemas.microsoft.com/office/powerpoint/2010/main" val="362581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2</a:t>
            </a:fld>
            <a:endParaRPr lang="en-US"/>
          </a:p>
        </p:txBody>
      </p:sp>
    </p:spTree>
    <p:extLst>
      <p:ext uri="{BB962C8B-B14F-4D97-AF65-F5344CB8AC3E}">
        <p14:creationId xmlns:p14="http://schemas.microsoft.com/office/powerpoint/2010/main" val="149655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3</a:t>
            </a:fld>
            <a:endParaRPr lang="en-US"/>
          </a:p>
        </p:txBody>
      </p:sp>
    </p:spTree>
    <p:extLst>
      <p:ext uri="{BB962C8B-B14F-4D97-AF65-F5344CB8AC3E}">
        <p14:creationId xmlns:p14="http://schemas.microsoft.com/office/powerpoint/2010/main" val="140936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4</a:t>
            </a:fld>
            <a:endParaRPr lang="en-US"/>
          </a:p>
        </p:txBody>
      </p:sp>
    </p:spTree>
    <p:extLst>
      <p:ext uri="{BB962C8B-B14F-4D97-AF65-F5344CB8AC3E}">
        <p14:creationId xmlns:p14="http://schemas.microsoft.com/office/powerpoint/2010/main" val="390943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5</a:t>
            </a:fld>
            <a:endParaRPr lang="en-US"/>
          </a:p>
        </p:txBody>
      </p:sp>
    </p:spTree>
    <p:extLst>
      <p:ext uri="{BB962C8B-B14F-4D97-AF65-F5344CB8AC3E}">
        <p14:creationId xmlns:p14="http://schemas.microsoft.com/office/powerpoint/2010/main" val="149655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6</a:t>
            </a:fld>
            <a:endParaRPr lang="en-US"/>
          </a:p>
        </p:txBody>
      </p:sp>
    </p:spTree>
    <p:extLst>
      <p:ext uri="{BB962C8B-B14F-4D97-AF65-F5344CB8AC3E}">
        <p14:creationId xmlns:p14="http://schemas.microsoft.com/office/powerpoint/2010/main" val="149655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7</a:t>
            </a:fld>
            <a:endParaRPr lang="en-US"/>
          </a:p>
        </p:txBody>
      </p:sp>
    </p:spTree>
    <p:extLst>
      <p:ext uri="{BB962C8B-B14F-4D97-AF65-F5344CB8AC3E}">
        <p14:creationId xmlns:p14="http://schemas.microsoft.com/office/powerpoint/2010/main" val="8063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8</a:t>
            </a:fld>
            <a:endParaRPr lang="en-US"/>
          </a:p>
        </p:txBody>
      </p:sp>
    </p:spTree>
    <p:extLst>
      <p:ext uri="{BB962C8B-B14F-4D97-AF65-F5344CB8AC3E}">
        <p14:creationId xmlns:p14="http://schemas.microsoft.com/office/powerpoint/2010/main" val="149655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0E378-2017-44B8-8D73-DDECE72A9B4D}" type="slidenum">
              <a:rPr lang="en-US" smtClean="0"/>
              <a:t>9</a:t>
            </a:fld>
            <a:endParaRPr lang="en-US"/>
          </a:p>
        </p:txBody>
      </p:sp>
    </p:spTree>
    <p:extLst>
      <p:ext uri="{BB962C8B-B14F-4D97-AF65-F5344CB8AC3E}">
        <p14:creationId xmlns:p14="http://schemas.microsoft.com/office/powerpoint/2010/main" val="149655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9129A0-0086-4912-862C-961A0381B03E}"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343975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129A0-0086-4912-862C-961A0381B03E}"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316013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129A0-0086-4912-862C-961A0381B03E}"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231144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129A0-0086-4912-862C-961A0381B03E}"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245686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129A0-0086-4912-862C-961A0381B03E}"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201291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9129A0-0086-4912-862C-961A0381B03E}"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268792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129A0-0086-4912-862C-961A0381B03E}"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428883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9129A0-0086-4912-862C-961A0381B03E}"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42209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129A0-0086-4912-862C-961A0381B03E}"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7898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129A0-0086-4912-862C-961A0381B03E}"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17503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129A0-0086-4912-862C-961A0381B03E}"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9B7B7-31AD-4A13-A98C-B9F8FABDD4A7}" type="slidenum">
              <a:rPr lang="en-US" smtClean="0"/>
              <a:t>‹#›</a:t>
            </a:fld>
            <a:endParaRPr lang="en-US"/>
          </a:p>
        </p:txBody>
      </p:sp>
    </p:spTree>
    <p:extLst>
      <p:ext uri="{BB962C8B-B14F-4D97-AF65-F5344CB8AC3E}">
        <p14:creationId xmlns:p14="http://schemas.microsoft.com/office/powerpoint/2010/main" val="50468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129A0-0086-4912-862C-961A0381B03E}" type="datetimeFigureOut">
              <a:rPr lang="en-US" smtClean="0"/>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9B7B7-31AD-4A13-A98C-B9F8FABDD4A7}" type="slidenum">
              <a:rPr lang="en-US" smtClean="0"/>
              <a:t>‹#›</a:t>
            </a:fld>
            <a:endParaRPr lang="en-US"/>
          </a:p>
        </p:txBody>
      </p:sp>
    </p:spTree>
    <p:extLst>
      <p:ext uri="{BB962C8B-B14F-4D97-AF65-F5344CB8AC3E}">
        <p14:creationId xmlns:p14="http://schemas.microsoft.com/office/powerpoint/2010/main" val="140041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34300" cy="609600"/>
          </a:xfrm>
        </p:spPr>
        <p:txBody>
          <a:bodyPr anchor="ctr">
            <a:noAutofit/>
          </a:bodyPr>
          <a:lstStyle/>
          <a:p>
            <a:pPr algn="l">
              <a:lnSpc>
                <a:spcPts val="5000"/>
              </a:lnSpc>
            </a:pPr>
            <a:r>
              <a:rPr lang="en-US" sz="5600" dirty="0">
                <a:latin typeface="Veneer" panose="02000806000000000000" pitchFamily="2" charset="0"/>
                <a:ea typeface="Kozuka Gothic Pro H" pitchFamily="34" charset="-128"/>
                <a:cs typeface="Adobe Arabic" pitchFamily="18" charset="-78"/>
              </a:rPr>
              <a:t>Arizona fire </a:t>
            </a:r>
            <a:r>
              <a:rPr lang="en-US" sz="5600" dirty="0" smtClean="0">
                <a:latin typeface="Veneer" panose="02000806000000000000" pitchFamily="2" charset="0"/>
                <a:ea typeface="Kozuka Gothic Pro H" pitchFamily="34" charset="-128"/>
                <a:cs typeface="Adobe Arabic" pitchFamily="18" charset="-78"/>
              </a:rPr>
              <a:t>district</a:t>
            </a:r>
            <a:r>
              <a:rPr lang="en-US" sz="5600" dirty="0">
                <a:latin typeface="Veneer" panose="02000806000000000000" pitchFamily="2" charset="0"/>
                <a:ea typeface="Kozuka Gothic Pro H" pitchFamily="34" charset="-128"/>
                <a:cs typeface="Adobe Arabic" pitchFamily="18" charset="-78"/>
              </a:rPr>
              <a:t/>
            </a:r>
            <a:br>
              <a:rPr lang="en-US" sz="5600" dirty="0">
                <a:latin typeface="Veneer" panose="02000806000000000000" pitchFamily="2" charset="0"/>
                <a:ea typeface="Kozuka Gothic Pro H" pitchFamily="34" charset="-128"/>
                <a:cs typeface="Adobe Arabic" pitchFamily="18" charset="-78"/>
              </a:rPr>
            </a:br>
            <a:r>
              <a:rPr lang="en-US" sz="5600" dirty="0">
                <a:latin typeface="Veneer" panose="02000806000000000000" pitchFamily="2" charset="0"/>
                <a:ea typeface="Kozuka Gothic Pro H" pitchFamily="34" charset="-128"/>
                <a:cs typeface="Adobe Arabic" pitchFamily="18" charset="-78"/>
              </a:rPr>
              <a:t>workers’ compensation pool</a:t>
            </a:r>
          </a:p>
        </p:txBody>
      </p:sp>
      <p:cxnSp>
        <p:nvCxnSpPr>
          <p:cNvPr id="4" name="Straight Connector 3"/>
          <p:cNvCxnSpPr/>
          <p:nvPr/>
        </p:nvCxnSpPr>
        <p:spPr>
          <a:xfrm>
            <a:off x="800100" y="3429000"/>
            <a:ext cx="75438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181600"/>
            <a:ext cx="2286000" cy="1138429"/>
          </a:xfrm>
          <a:prstGeom prst="rect">
            <a:avLst/>
          </a:prstGeom>
        </p:spPr>
      </p:pic>
    </p:spTree>
    <p:extLst>
      <p:ext uri="{BB962C8B-B14F-4D97-AF65-F5344CB8AC3E}">
        <p14:creationId xmlns:p14="http://schemas.microsoft.com/office/powerpoint/2010/main" val="353485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Administrator functions</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0" indent="0">
              <a:spcBef>
                <a:spcPts val="0"/>
              </a:spcBef>
              <a:buNone/>
            </a:pPr>
            <a:r>
              <a:rPr lang="en-US" sz="4000" dirty="0">
                <a:solidFill>
                  <a:srgbClr val="606A70"/>
                </a:solidFill>
                <a:latin typeface="Trade Gothic LT Std Cn" pitchFamily="34" charset="0"/>
              </a:rPr>
              <a:t>Four components</a:t>
            </a:r>
          </a:p>
          <a:p>
            <a:pPr marL="0" indent="0">
              <a:spcBef>
                <a:spcPts val="0"/>
              </a:spcBef>
              <a:buNone/>
            </a:pPr>
            <a:endParaRPr lang="en-US" sz="1400" dirty="0">
              <a:solidFill>
                <a:srgbClr val="34363C"/>
              </a:solidFill>
              <a:latin typeface="Trade Gothic LT Std" pitchFamily="34" charset="0"/>
            </a:endParaRP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P</a:t>
            </a:r>
            <a:r>
              <a:rPr lang="en-US" sz="3500" dirty="0" smtClean="0">
                <a:solidFill>
                  <a:srgbClr val="34363C"/>
                </a:solidFill>
                <a:latin typeface="Trade Gothic LT Std" pitchFamily="34" charset="0"/>
              </a:rPr>
              <a:t>ool </a:t>
            </a:r>
            <a:r>
              <a:rPr lang="en-US" sz="3500" dirty="0">
                <a:solidFill>
                  <a:srgbClr val="34363C"/>
                </a:solidFill>
                <a:latin typeface="Trade Gothic LT Std" pitchFamily="34" charset="0"/>
              </a:rPr>
              <a:t>operations</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C</a:t>
            </a:r>
            <a:r>
              <a:rPr lang="en-US" sz="3500" dirty="0" smtClean="0">
                <a:solidFill>
                  <a:srgbClr val="34363C"/>
                </a:solidFill>
                <a:latin typeface="Trade Gothic LT Std" pitchFamily="34" charset="0"/>
              </a:rPr>
              <a:t>laims </a:t>
            </a:r>
            <a:r>
              <a:rPr lang="en-US" sz="3500" dirty="0">
                <a:solidFill>
                  <a:srgbClr val="34363C"/>
                </a:solidFill>
                <a:latin typeface="Trade Gothic LT Std" pitchFamily="34" charset="0"/>
              </a:rPr>
              <a:t>management</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M</a:t>
            </a:r>
            <a:r>
              <a:rPr lang="en-US" sz="3500" dirty="0" smtClean="0">
                <a:solidFill>
                  <a:srgbClr val="34363C"/>
                </a:solidFill>
                <a:latin typeface="Trade Gothic LT Std" pitchFamily="34" charset="0"/>
              </a:rPr>
              <a:t>ember </a:t>
            </a:r>
            <a:r>
              <a:rPr lang="en-US" sz="3500" dirty="0">
                <a:solidFill>
                  <a:srgbClr val="34363C"/>
                </a:solidFill>
                <a:latin typeface="Trade Gothic LT Std" pitchFamily="34" charset="0"/>
              </a:rPr>
              <a:t>services</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L</a:t>
            </a:r>
            <a:r>
              <a:rPr lang="en-US" sz="3500" dirty="0" smtClean="0">
                <a:solidFill>
                  <a:srgbClr val="34363C"/>
                </a:solidFill>
                <a:latin typeface="Trade Gothic LT Std" pitchFamily="34" charset="0"/>
              </a:rPr>
              <a:t>oss </a:t>
            </a:r>
            <a:r>
              <a:rPr lang="en-US" sz="3500" dirty="0">
                <a:solidFill>
                  <a:srgbClr val="34363C"/>
                </a:solidFill>
                <a:latin typeface="Trade Gothic LT Std" pitchFamily="34" charset="0"/>
              </a:rPr>
              <a:t>control</a:t>
            </a:r>
          </a:p>
        </p:txBody>
      </p:sp>
      <p:pic>
        <p:nvPicPr>
          <p:cNvPr id="4"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25911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Questions</a:t>
            </a:r>
            <a:endParaRPr lang="en-US" sz="5500" dirty="0">
              <a:latin typeface="Veneer" panose="02000806000000000000" pitchFamily="2" charset="0"/>
            </a:endParaRPr>
          </a:p>
        </p:txBody>
      </p:sp>
      <p:sp>
        <p:nvSpPr>
          <p:cNvPr id="3" name="Content Placeholder 2"/>
          <p:cNvSpPr>
            <a:spLocks noGrp="1"/>
          </p:cNvSpPr>
          <p:nvPr>
            <p:ph idx="1"/>
          </p:nvPr>
        </p:nvSpPr>
        <p:spPr>
          <a:xfrm>
            <a:off x="457200" y="1600200"/>
            <a:ext cx="8229600" cy="5257800"/>
          </a:xfrm>
        </p:spPr>
        <p:txBody>
          <a:bodyPr>
            <a:noAutofit/>
          </a:bodyPr>
          <a:lstStyle/>
          <a:p>
            <a:pPr marL="569913" indent="-344488">
              <a:spcBef>
                <a:spcPts val="0"/>
              </a:spcBef>
              <a:buSzPct val="100000"/>
              <a:buFont typeface="Symbol" panose="05050102010706020507" pitchFamily="18" charset="2"/>
              <a:buChar char=""/>
            </a:pPr>
            <a:endParaRPr lang="en-US" sz="3100" dirty="0">
              <a:solidFill>
                <a:srgbClr val="34363C"/>
              </a:solidFill>
              <a:latin typeface="Trade Gothic LT Std" pitchFamily="34" charset="0"/>
            </a:endParaRPr>
          </a:p>
          <a:p>
            <a:pPr marL="225425" indent="0">
              <a:spcBef>
                <a:spcPts val="0"/>
              </a:spcBef>
              <a:buSzPct val="100000"/>
              <a:buNone/>
            </a:pPr>
            <a:endParaRPr lang="en-US" sz="3100" dirty="0">
              <a:solidFill>
                <a:srgbClr val="34363C"/>
              </a:solidFill>
              <a:latin typeface="Trade Gothic LT Std" pitchFamily="34" charset="0"/>
            </a:endParaRPr>
          </a:p>
        </p:txBody>
      </p:sp>
      <p:pic>
        <p:nvPicPr>
          <p:cNvPr id="4"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
        <p:nvSpPr>
          <p:cNvPr id="5" name="Content Placeholder 2">
            <a:extLst>
              <a:ext uri="{FF2B5EF4-FFF2-40B4-BE49-F238E27FC236}">
                <a16:creationId xmlns:a16="http://schemas.microsoft.com/office/drawing/2014/main" id="{762793BF-7FE3-4DEC-A624-5FBC64D02B53}"/>
              </a:ext>
            </a:extLst>
          </p:cNvPr>
          <p:cNvSpPr txBox="1">
            <a:spLocks/>
          </p:cNvSpPr>
          <p:nvPr/>
        </p:nvSpPr>
        <p:spPr>
          <a:xfrm>
            <a:off x="609600" y="1752600"/>
            <a:ext cx="82296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5425" indent="0">
              <a:spcBef>
                <a:spcPts val="0"/>
              </a:spcBef>
              <a:buSzPct val="100000"/>
              <a:buFont typeface="Arial" panose="020B0604020202020204" pitchFamily="34" charset="0"/>
              <a:buNone/>
            </a:pPr>
            <a:endParaRPr lang="en-US" sz="3100" dirty="0">
              <a:solidFill>
                <a:srgbClr val="34363C"/>
              </a:solidFill>
              <a:latin typeface="Trade Gothic LT Std" pitchFamily="34" charset="0"/>
            </a:endParaRPr>
          </a:p>
        </p:txBody>
      </p:sp>
    </p:spTree>
    <p:extLst>
      <p:ext uri="{BB962C8B-B14F-4D97-AF65-F5344CB8AC3E}">
        <p14:creationId xmlns:p14="http://schemas.microsoft.com/office/powerpoint/2010/main" val="72097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CONTACT INFO</a:t>
            </a:r>
            <a:endParaRPr lang="en-US" sz="5500" dirty="0">
              <a:latin typeface="Veneer" panose="02000806000000000000" pitchFamily="2" charset="0"/>
            </a:endParaRPr>
          </a:p>
        </p:txBody>
      </p:sp>
      <p:sp>
        <p:nvSpPr>
          <p:cNvPr id="13" name="Content Placeholder 2"/>
          <p:cNvSpPr>
            <a:spLocks noGrp="1"/>
          </p:cNvSpPr>
          <p:nvPr>
            <p:ph idx="1"/>
          </p:nvPr>
        </p:nvSpPr>
        <p:spPr>
          <a:xfrm>
            <a:off x="457200" y="1600201"/>
            <a:ext cx="8229600" cy="3200399"/>
          </a:xfrm>
        </p:spPr>
        <p:txBody>
          <a:bodyPr anchor="ctr">
            <a:noAutofit/>
          </a:bodyPr>
          <a:lstStyle/>
          <a:p>
            <a:pPr marL="0" indent="0" algn="ctr">
              <a:spcBef>
                <a:spcPts val="0"/>
              </a:spcBef>
              <a:buNone/>
            </a:pPr>
            <a:r>
              <a:rPr lang="en-US" sz="2800" dirty="0">
                <a:solidFill>
                  <a:srgbClr val="E73F2E"/>
                </a:solidFill>
                <a:latin typeface="Trade Gothic LT Std" pitchFamily="34" charset="0"/>
              </a:rPr>
              <a:t>John Ashton, CPCU, ARM</a:t>
            </a:r>
          </a:p>
          <a:p>
            <a:pPr marL="0" indent="0" algn="ctr">
              <a:spcBef>
                <a:spcPts val="0"/>
              </a:spcBef>
              <a:buNone/>
            </a:pPr>
            <a:endParaRPr lang="en-US" sz="2000" dirty="0">
              <a:solidFill>
                <a:srgbClr val="E73F2E"/>
              </a:solidFill>
              <a:latin typeface="Trade Gothic LT Std" pitchFamily="34" charset="0"/>
            </a:endParaRPr>
          </a:p>
          <a:p>
            <a:pPr marL="0" indent="0" algn="ctr">
              <a:spcBef>
                <a:spcPts val="0"/>
              </a:spcBef>
              <a:buNone/>
            </a:pPr>
            <a:r>
              <a:rPr lang="en-US" sz="2800" dirty="0">
                <a:solidFill>
                  <a:srgbClr val="606A70"/>
                </a:solidFill>
                <a:latin typeface="Trade Gothic LT Std" pitchFamily="34" charset="0"/>
              </a:rPr>
              <a:t>333 East Osborn Road</a:t>
            </a:r>
          </a:p>
          <a:p>
            <a:pPr marL="0" indent="0" algn="ctr">
              <a:spcBef>
                <a:spcPts val="0"/>
              </a:spcBef>
              <a:buNone/>
            </a:pPr>
            <a:r>
              <a:rPr lang="en-US" sz="2800" dirty="0">
                <a:solidFill>
                  <a:srgbClr val="606A70"/>
                </a:solidFill>
                <a:latin typeface="Trade Gothic LT Std" pitchFamily="34" charset="0"/>
              </a:rPr>
              <a:t>Phoenix, AZ 85012</a:t>
            </a:r>
          </a:p>
          <a:p>
            <a:pPr marL="0" indent="0" algn="ctr">
              <a:spcBef>
                <a:spcPts val="0"/>
              </a:spcBef>
              <a:buNone/>
            </a:pPr>
            <a:endParaRPr lang="en-US" sz="2000" dirty="0">
              <a:solidFill>
                <a:srgbClr val="606A70"/>
              </a:solidFill>
              <a:latin typeface="Trade Gothic LT Std" pitchFamily="34" charset="0"/>
            </a:endParaRPr>
          </a:p>
          <a:p>
            <a:pPr marL="0" indent="0" algn="ctr">
              <a:spcBef>
                <a:spcPts val="0"/>
              </a:spcBef>
              <a:buNone/>
            </a:pPr>
            <a:r>
              <a:rPr lang="en-US" sz="2800" dirty="0">
                <a:solidFill>
                  <a:srgbClr val="606A70"/>
                </a:solidFill>
                <a:latin typeface="Trade Gothic LT Std" pitchFamily="34" charset="0"/>
              </a:rPr>
              <a:t>John.Ashton@ashtontiffany.com</a:t>
            </a:r>
          </a:p>
          <a:p>
            <a:pPr marL="0" indent="0" algn="ctr">
              <a:spcBef>
                <a:spcPts val="0"/>
              </a:spcBef>
              <a:buNone/>
            </a:pPr>
            <a:r>
              <a:rPr lang="en-US" sz="2800" dirty="0">
                <a:solidFill>
                  <a:srgbClr val="606A70"/>
                </a:solidFill>
                <a:latin typeface="Trade Gothic LT Std" pitchFamily="34" charset="0"/>
              </a:rPr>
              <a:t>Tel  602.222.2105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81600"/>
            <a:ext cx="2286000" cy="1138429"/>
          </a:xfrm>
          <a:prstGeom prst="rect">
            <a:avLst/>
          </a:prstGeom>
        </p:spPr>
      </p:pic>
    </p:spTree>
    <p:extLst>
      <p:ext uri="{BB962C8B-B14F-4D97-AF65-F5344CB8AC3E}">
        <p14:creationId xmlns:p14="http://schemas.microsoft.com/office/powerpoint/2010/main" val="256740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err="1">
                <a:latin typeface="Veneer" panose="02000806000000000000" pitchFamily="2" charset="0"/>
              </a:rPr>
              <a:t>AGenDA</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Background</a:t>
            </a:r>
          </a:p>
          <a:p>
            <a:pPr marL="569913" indent="-344488">
              <a:spcBef>
                <a:spcPts val="0"/>
              </a:spcBef>
              <a:buSzPct val="100000"/>
              <a:buFont typeface="Symbol" panose="05050102010706020507" pitchFamily="18" charset="2"/>
              <a:buChar char=""/>
            </a:pPr>
            <a:r>
              <a:rPr lang="en-US" sz="3500" dirty="0" smtClean="0">
                <a:solidFill>
                  <a:srgbClr val="34363C"/>
                </a:solidFill>
                <a:latin typeface="Trade Gothic LT Std" pitchFamily="34" charset="0"/>
              </a:rPr>
              <a:t>Pooling benefits and concerns</a:t>
            </a:r>
            <a:endParaRPr lang="en-US" sz="3500" dirty="0">
              <a:solidFill>
                <a:srgbClr val="34363C"/>
              </a:solidFill>
              <a:latin typeface="Trade Gothic LT Std" pitchFamily="34" charset="0"/>
            </a:endParaRPr>
          </a:p>
          <a:p>
            <a:pPr marL="569913" indent="-344488">
              <a:spcBef>
                <a:spcPts val="0"/>
              </a:spcBef>
              <a:buSzPct val="100000"/>
              <a:buFont typeface="Symbol" panose="05050102010706020507" pitchFamily="18" charset="2"/>
              <a:buChar char=""/>
            </a:pPr>
            <a:r>
              <a:rPr lang="en-US" sz="3500" dirty="0" smtClean="0">
                <a:solidFill>
                  <a:srgbClr val="34363C"/>
                </a:solidFill>
                <a:latin typeface="Trade Gothic LT Std" pitchFamily="34" charset="0"/>
              </a:rPr>
              <a:t>Similar pools</a:t>
            </a:r>
            <a:endParaRPr lang="en-US" sz="3500" dirty="0">
              <a:solidFill>
                <a:srgbClr val="34363C"/>
              </a:solidFill>
              <a:latin typeface="Trade Gothic LT Std" pitchFamily="34" charset="0"/>
            </a:endParaRPr>
          </a:p>
          <a:p>
            <a:pPr marL="569913" indent="-344488">
              <a:spcBef>
                <a:spcPts val="0"/>
              </a:spcBef>
              <a:buSzPct val="100000"/>
              <a:buFont typeface="Symbol" panose="05050102010706020507" pitchFamily="18" charset="2"/>
              <a:buChar char=""/>
            </a:pPr>
            <a:r>
              <a:rPr lang="en-US" sz="3500" dirty="0" smtClean="0">
                <a:solidFill>
                  <a:srgbClr val="34363C"/>
                </a:solidFill>
                <a:latin typeface="Trade Gothic LT Std" pitchFamily="34" charset="0"/>
              </a:rPr>
              <a:t>Pool structure and operations</a:t>
            </a:r>
            <a:endParaRPr lang="en-US" sz="3500" dirty="0">
              <a:solidFill>
                <a:srgbClr val="34363C"/>
              </a:solidFill>
              <a:latin typeface="Trade Gothic LT Std" pitchFamily="34" charset="0"/>
            </a:endParaRPr>
          </a:p>
          <a:p>
            <a:pPr marL="569913" indent="-344488">
              <a:spcBef>
                <a:spcPts val="0"/>
              </a:spcBef>
              <a:buSzPct val="100000"/>
              <a:buFont typeface="Symbol" panose="05050102010706020507" pitchFamily="18" charset="2"/>
              <a:buChar char=""/>
            </a:pPr>
            <a:endParaRPr lang="en-US" sz="3500" dirty="0">
              <a:solidFill>
                <a:srgbClr val="34363C"/>
              </a:solidFill>
              <a:latin typeface="Trade Gothic LT Std" pitchFamily="34" charset="0"/>
            </a:endParaRP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263004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background</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Frustrations with current market</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Desire for long-term solution</a:t>
            </a:r>
          </a:p>
          <a:p>
            <a:pPr marL="569913" indent="-344488">
              <a:spcBef>
                <a:spcPts val="0"/>
              </a:spcBef>
              <a:buSzPct val="100000"/>
              <a:buFont typeface="Symbol" panose="05050102010706020507" pitchFamily="18" charset="2"/>
              <a:buChar char=""/>
            </a:pPr>
            <a:r>
              <a:rPr lang="en-US" sz="3500" dirty="0" smtClean="0">
                <a:solidFill>
                  <a:srgbClr val="34363C"/>
                </a:solidFill>
                <a:latin typeface="Trade Gothic LT Std" pitchFamily="34" charset="0"/>
              </a:rPr>
              <a:t>Recognition </a:t>
            </a:r>
            <a:r>
              <a:rPr lang="en-US" sz="3500" dirty="0">
                <a:solidFill>
                  <a:srgbClr val="34363C"/>
                </a:solidFill>
                <a:latin typeface="Trade Gothic LT Std" pitchFamily="34" charset="0"/>
              </a:rPr>
              <a:t>of other pools’ success</a:t>
            </a: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390670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Pooling benefits</a:t>
            </a:r>
            <a:endParaRPr lang="en-US" sz="5500" dirty="0">
              <a:latin typeface="Veneer" panose="02000806000000000000" pitchFamily="2" charset="0"/>
            </a:endParaRPr>
          </a:p>
        </p:txBody>
      </p:sp>
      <p:sp>
        <p:nvSpPr>
          <p:cNvPr id="3" name="Content Placeholder 2"/>
          <p:cNvSpPr>
            <a:spLocks noGrp="1"/>
          </p:cNvSpPr>
          <p:nvPr>
            <p:ph idx="1"/>
          </p:nvPr>
        </p:nvSpPr>
        <p:spPr>
          <a:xfrm>
            <a:off x="457200" y="1600200"/>
            <a:ext cx="8424672" cy="4986528"/>
          </a:xfrm>
        </p:spPr>
        <p:txBody>
          <a:bodyPr>
            <a:noAutofit/>
          </a:bodyPr>
          <a:lstStyle/>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Control over coverage, rates, etc.</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Less expensive over time</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Customized safety/loss reduction</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Retain profit/investment income</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Members have a voice</a:t>
            </a: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320201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Pooling </a:t>
            </a:r>
            <a:r>
              <a:rPr lang="en-US" sz="5500" dirty="0" smtClean="0">
                <a:latin typeface="Veneer" panose="02000806000000000000" pitchFamily="2" charset="0"/>
                <a:ea typeface="Kozuka Gothic Pro M" pitchFamily="34" charset="-128"/>
              </a:rPr>
              <a:t>CONCERNS</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Critical </a:t>
            </a:r>
            <a:r>
              <a:rPr lang="en-US" sz="3500" dirty="0" smtClean="0">
                <a:solidFill>
                  <a:srgbClr val="34363C"/>
                </a:solidFill>
                <a:latin typeface="Trade Gothic LT Std" pitchFamily="34" charset="0"/>
              </a:rPr>
              <a:t>mass</a:t>
            </a:r>
            <a:endParaRPr lang="en-US" sz="3500" dirty="0">
              <a:solidFill>
                <a:srgbClr val="34363C"/>
              </a:solidFill>
              <a:latin typeface="Trade Gothic LT Std" pitchFamily="34" charset="0"/>
            </a:endParaRPr>
          </a:p>
          <a:p>
            <a:pPr marL="569913" indent="-344488">
              <a:spcBef>
                <a:spcPts val="0"/>
              </a:spcBef>
              <a:buSzPct val="100000"/>
              <a:buFont typeface="Symbol" panose="05050102010706020507" pitchFamily="18" charset="2"/>
              <a:buChar char=""/>
            </a:pPr>
            <a:r>
              <a:rPr lang="en-US" sz="3500" dirty="0" smtClean="0">
                <a:solidFill>
                  <a:srgbClr val="34363C"/>
                </a:solidFill>
                <a:latin typeface="Trade Gothic LT Std" pitchFamily="34" charset="0"/>
              </a:rPr>
              <a:t>Assessment potential</a:t>
            </a:r>
          </a:p>
          <a:p>
            <a:pPr marL="569913" indent="-344488">
              <a:spcBef>
                <a:spcPts val="0"/>
              </a:spcBef>
              <a:buSzPct val="100000"/>
              <a:buFont typeface="Symbol" panose="05050102010706020507" pitchFamily="18" charset="2"/>
              <a:buChar char=""/>
            </a:pPr>
            <a:r>
              <a:rPr lang="en-US" sz="3500" dirty="0" smtClean="0">
                <a:solidFill>
                  <a:srgbClr val="34363C"/>
                </a:solidFill>
                <a:latin typeface="Trade Gothic LT Std" pitchFamily="34" charset="0"/>
              </a:rPr>
              <a:t>Capitalization</a:t>
            </a:r>
            <a:endParaRPr lang="en-US" sz="3500" dirty="0">
              <a:solidFill>
                <a:srgbClr val="34363C"/>
              </a:solidFill>
              <a:latin typeface="Trade Gothic LT Std" pitchFamily="34" charset="0"/>
            </a:endParaRPr>
          </a:p>
          <a:p>
            <a:pPr marL="569913" indent="-344488">
              <a:spcBef>
                <a:spcPts val="0"/>
              </a:spcBef>
              <a:buSzPct val="100000"/>
              <a:buFont typeface="Symbol" panose="05050102010706020507" pitchFamily="18" charset="2"/>
              <a:buChar char=""/>
            </a:pPr>
            <a:endParaRPr lang="en-US" sz="3500" dirty="0">
              <a:solidFill>
                <a:srgbClr val="34363C"/>
              </a:solidFill>
              <a:latin typeface="Trade Gothic LT Std" pitchFamily="34" charset="0"/>
            </a:endParaRP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326839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Similar pools</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569913" indent="-344488">
              <a:spcBef>
                <a:spcPts val="0"/>
              </a:spcBef>
              <a:buSzPct val="100000"/>
              <a:buFont typeface="Symbol" panose="05050102010706020507" pitchFamily="18" charset="2"/>
              <a:buChar char=""/>
            </a:pPr>
            <a:r>
              <a:rPr lang="en-US" sz="3300" dirty="0">
                <a:solidFill>
                  <a:srgbClr val="34363C"/>
                </a:solidFill>
                <a:latin typeface="Trade Gothic LT Std" pitchFamily="34" charset="0"/>
              </a:rPr>
              <a:t>The Arizona School Alliance for Workers’ Compensation, Inc. (the Alliance)</a:t>
            </a:r>
          </a:p>
          <a:p>
            <a:pPr marL="569913" indent="-344488">
              <a:spcBef>
                <a:spcPts val="0"/>
              </a:spcBef>
              <a:buSzPct val="100000"/>
              <a:buFont typeface="Symbol" panose="05050102010706020507" pitchFamily="18" charset="2"/>
              <a:buChar char=""/>
            </a:pPr>
            <a:r>
              <a:rPr lang="en-US" sz="3300" dirty="0">
                <a:solidFill>
                  <a:srgbClr val="34363C"/>
                </a:solidFill>
                <a:latin typeface="Trade Gothic LT Std" pitchFamily="34" charset="0"/>
              </a:rPr>
              <a:t>Arizona School Risk Retention Trust, Inc. (the Trust)</a:t>
            </a:r>
          </a:p>
          <a:p>
            <a:pPr marL="569913" indent="-344488">
              <a:spcBef>
                <a:spcPts val="0"/>
              </a:spcBef>
              <a:buSzPct val="100000"/>
              <a:buFont typeface="Symbol" panose="05050102010706020507" pitchFamily="18" charset="2"/>
              <a:buChar char=""/>
            </a:pPr>
            <a:r>
              <a:rPr lang="en-US" sz="3300" dirty="0">
                <a:solidFill>
                  <a:srgbClr val="34363C"/>
                </a:solidFill>
                <a:latin typeface="Trade Gothic LT Std" pitchFamily="34" charset="0"/>
              </a:rPr>
              <a:t>Kairos Health Arizona, Inc.</a:t>
            </a:r>
          </a:p>
          <a:p>
            <a:pPr marL="569913" indent="-344488">
              <a:spcBef>
                <a:spcPts val="0"/>
              </a:spcBef>
              <a:buSzPct val="100000"/>
              <a:buFont typeface="Symbol" panose="05050102010706020507" pitchFamily="18" charset="2"/>
              <a:buChar char=""/>
            </a:pPr>
            <a:r>
              <a:rPr lang="en-US" sz="3300" dirty="0">
                <a:solidFill>
                  <a:srgbClr val="34363C"/>
                </a:solidFill>
                <a:latin typeface="Trade Gothic LT Std" pitchFamily="34" charset="0"/>
              </a:rPr>
              <a:t>Muni pool</a:t>
            </a:r>
          </a:p>
          <a:p>
            <a:pPr marL="569913" indent="-344488">
              <a:spcBef>
                <a:spcPts val="0"/>
              </a:spcBef>
              <a:buSzPct val="100000"/>
              <a:buFont typeface="Symbol" panose="05050102010706020507" pitchFamily="18" charset="2"/>
              <a:buChar char=""/>
            </a:pPr>
            <a:r>
              <a:rPr lang="en-US" sz="3300" dirty="0">
                <a:solidFill>
                  <a:srgbClr val="34363C"/>
                </a:solidFill>
                <a:latin typeface="Trade Gothic LT Std" pitchFamily="34" charset="0"/>
              </a:rPr>
              <a:t>County pool</a:t>
            </a:r>
          </a:p>
          <a:p>
            <a:pPr marL="569913" indent="-344488">
              <a:spcBef>
                <a:spcPts val="0"/>
              </a:spcBef>
              <a:buSzPct val="100000"/>
              <a:buFont typeface="Symbol" panose="05050102010706020507" pitchFamily="18" charset="2"/>
              <a:buChar char=""/>
            </a:pPr>
            <a:r>
              <a:rPr lang="en-US" sz="3300" dirty="0">
                <a:solidFill>
                  <a:srgbClr val="34363C"/>
                </a:solidFill>
                <a:latin typeface="Trade Gothic LT Std" pitchFamily="34" charset="0"/>
              </a:rPr>
              <a:t>500+ public entity pools nationwide</a:t>
            </a:r>
          </a:p>
          <a:p>
            <a:pPr marL="569913" indent="-344488">
              <a:spcBef>
                <a:spcPts val="0"/>
              </a:spcBef>
              <a:buSzPct val="100000"/>
              <a:buFont typeface="Symbol" panose="05050102010706020507" pitchFamily="18" charset="2"/>
              <a:buChar char=""/>
            </a:pPr>
            <a:endParaRPr lang="en-US" sz="3500" dirty="0">
              <a:solidFill>
                <a:srgbClr val="34363C"/>
              </a:solidFill>
              <a:latin typeface="Trade Gothic LT Std" pitchFamily="34" charset="0"/>
            </a:endParaRP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12596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Success stories</a:t>
            </a:r>
            <a:endParaRPr lang="en-US" sz="5500" dirty="0">
              <a:latin typeface="Veneer" panose="02000806000000000000" pitchFamily="2" charset="0"/>
            </a:endParaRPr>
          </a:p>
        </p:txBody>
      </p:sp>
      <p:sp>
        <p:nvSpPr>
          <p:cNvPr id="3" name="Content Placeholder 2"/>
          <p:cNvSpPr>
            <a:spLocks noGrp="1"/>
          </p:cNvSpPr>
          <p:nvPr>
            <p:ph idx="1"/>
          </p:nvPr>
        </p:nvSpPr>
        <p:spPr>
          <a:xfrm>
            <a:off x="457200" y="1600200"/>
            <a:ext cx="7908036" cy="4525963"/>
          </a:xfrm>
        </p:spPr>
        <p:txBody>
          <a:bodyPr>
            <a:noAutofit/>
          </a:bodyPr>
          <a:lstStyle/>
          <a:p>
            <a:pPr marL="569913" indent="-344488">
              <a:spcBef>
                <a:spcPts val="0"/>
              </a:spcBef>
              <a:buSzPct val="100000"/>
              <a:buFont typeface="Symbol" panose="05050102010706020507" pitchFamily="18" charset="2"/>
              <a:buChar char=""/>
            </a:pPr>
            <a:r>
              <a:rPr lang="en-US" sz="2100" dirty="0">
                <a:solidFill>
                  <a:srgbClr val="34363C"/>
                </a:solidFill>
                <a:latin typeface="Trade Gothic LT Std" pitchFamily="34" charset="0"/>
              </a:rPr>
              <a:t>The Alliance (workers’ comp pool)</a:t>
            </a:r>
          </a:p>
          <a:p>
            <a:pPr marL="1082675" lvl="1" indent="-457200">
              <a:spcBef>
                <a:spcPts val="0"/>
              </a:spcBef>
              <a:buSzPct val="80000"/>
              <a:buFont typeface="Courier New" panose="02070309020205020404" pitchFamily="49" charset="0"/>
              <a:buChar char="o"/>
            </a:pPr>
            <a:r>
              <a:rPr lang="en-US" sz="2100" dirty="0">
                <a:solidFill>
                  <a:srgbClr val="34363C"/>
                </a:solidFill>
                <a:latin typeface="Trade Gothic LT Std" pitchFamily="34" charset="0"/>
              </a:rPr>
              <a:t>Formed in 1996: seven school districts with a total contribution of $675k</a:t>
            </a:r>
          </a:p>
          <a:p>
            <a:pPr marL="1082675" lvl="1" indent="-457200">
              <a:spcBef>
                <a:spcPts val="0"/>
              </a:spcBef>
              <a:buSzPct val="80000"/>
              <a:buFont typeface="Courier New" panose="02070309020205020404" pitchFamily="49" charset="0"/>
              <a:buChar char="o"/>
            </a:pPr>
            <a:r>
              <a:rPr lang="en-US" sz="2100" dirty="0">
                <a:solidFill>
                  <a:srgbClr val="34363C"/>
                </a:solidFill>
                <a:latin typeface="Trade Gothic LT Std" pitchFamily="34" charset="0"/>
              </a:rPr>
              <a:t>Today: 240 members, over $32M in contributions</a:t>
            </a:r>
          </a:p>
          <a:p>
            <a:pPr marL="569913" indent="-344488">
              <a:spcBef>
                <a:spcPts val="0"/>
              </a:spcBef>
              <a:buSzPct val="100000"/>
              <a:buFont typeface="Symbol" panose="05050102010706020507" pitchFamily="18" charset="2"/>
              <a:buChar char=""/>
            </a:pPr>
            <a:r>
              <a:rPr lang="en-US" sz="2100" dirty="0">
                <a:solidFill>
                  <a:srgbClr val="34363C"/>
                </a:solidFill>
                <a:latin typeface="Trade Gothic LT Std" pitchFamily="34" charset="0"/>
              </a:rPr>
              <a:t>The Trust (property and liability pool)</a:t>
            </a:r>
          </a:p>
          <a:p>
            <a:pPr marL="1082675" lvl="1" indent="-457200">
              <a:spcBef>
                <a:spcPts val="0"/>
              </a:spcBef>
              <a:buSzPct val="80000"/>
              <a:buFont typeface="Courier New" panose="02070309020205020404" pitchFamily="49" charset="0"/>
              <a:buChar char="o"/>
            </a:pPr>
            <a:r>
              <a:rPr lang="en-US" sz="2100" dirty="0">
                <a:solidFill>
                  <a:srgbClr val="34363C"/>
                </a:solidFill>
                <a:latin typeface="Trade Gothic LT Std" pitchFamily="34" charset="0"/>
              </a:rPr>
              <a:t>Formed in 1986: five school districts with a total contribution of $320k</a:t>
            </a:r>
          </a:p>
          <a:p>
            <a:pPr marL="1082675" lvl="1" indent="-457200">
              <a:spcBef>
                <a:spcPts val="0"/>
              </a:spcBef>
              <a:buSzPct val="80000"/>
              <a:buFont typeface="Courier New" panose="02070309020205020404" pitchFamily="49" charset="0"/>
              <a:buChar char="o"/>
            </a:pPr>
            <a:r>
              <a:rPr lang="en-US" sz="2100" dirty="0">
                <a:solidFill>
                  <a:srgbClr val="34363C"/>
                </a:solidFill>
                <a:latin typeface="Trade Gothic LT Std" pitchFamily="34" charset="0"/>
              </a:rPr>
              <a:t>Today: 249 members, over $70M in contributions</a:t>
            </a:r>
          </a:p>
          <a:p>
            <a:pPr marL="569913" indent="-344488">
              <a:spcBef>
                <a:spcPts val="0"/>
              </a:spcBef>
              <a:buSzPct val="100000"/>
              <a:buFont typeface="Symbol" panose="05050102010706020507" pitchFamily="18" charset="2"/>
              <a:buChar char=""/>
            </a:pPr>
            <a:r>
              <a:rPr lang="en-US" sz="2100" dirty="0">
                <a:solidFill>
                  <a:srgbClr val="34363C"/>
                </a:solidFill>
                <a:latin typeface="Trade Gothic LT Std" pitchFamily="34" charset="0"/>
              </a:rPr>
              <a:t>Kairos Health Arizona (health benefits pool)</a:t>
            </a:r>
          </a:p>
          <a:p>
            <a:pPr marL="971550" lvl="1" indent="-344488">
              <a:spcBef>
                <a:spcPts val="0"/>
              </a:spcBef>
              <a:buSzPct val="80000"/>
              <a:buFont typeface="Courier New" panose="02070309020205020404" pitchFamily="49" charset="0"/>
              <a:buChar char="o"/>
            </a:pPr>
            <a:r>
              <a:rPr lang="en-US" sz="2100" dirty="0">
                <a:solidFill>
                  <a:srgbClr val="34363C"/>
                </a:solidFill>
                <a:latin typeface="Trade Gothic LT Std" pitchFamily="34" charset="0"/>
              </a:rPr>
              <a:t>Formed in 2017: 32 public entities, including APEHP merger</a:t>
            </a:r>
          </a:p>
          <a:p>
            <a:pPr marL="971550" lvl="1" indent="-344488">
              <a:spcBef>
                <a:spcPts val="0"/>
              </a:spcBef>
              <a:buSzPct val="80000"/>
              <a:buFont typeface="Courier New" panose="02070309020205020404" pitchFamily="49" charset="0"/>
              <a:buChar char="o"/>
            </a:pPr>
            <a:r>
              <a:rPr lang="en-US" sz="2100" dirty="0">
                <a:solidFill>
                  <a:srgbClr val="34363C"/>
                </a:solidFill>
                <a:latin typeface="Trade Gothic LT Std" pitchFamily="34" charset="0"/>
              </a:rPr>
              <a:t>Today: 59 members, over $115M in contributions</a:t>
            </a: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160044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Pool structure</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ARS 11.952.01 (B)</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Owned by member fire districts</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Governed by elected board</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Administered by Ashton Tiffany</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Regulated by ICA and DOI</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Not subject to NCCI</a:t>
            </a:r>
          </a:p>
          <a:p>
            <a:pPr marL="569913" indent="-344488">
              <a:spcBef>
                <a:spcPts val="0"/>
              </a:spcBef>
              <a:buSzPct val="100000"/>
              <a:buFont typeface="Symbol" panose="05050102010706020507" pitchFamily="18" charset="2"/>
              <a:buChar char=""/>
            </a:pPr>
            <a:endParaRPr lang="en-US" sz="3500" dirty="0">
              <a:solidFill>
                <a:srgbClr val="34363C"/>
              </a:solidFill>
              <a:latin typeface="Trade Gothic LT Std" pitchFamily="34" charset="0"/>
            </a:endParaRP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334839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Veneer" panose="02000806000000000000" pitchFamily="2" charset="0"/>
                <a:ea typeface="Kozuka Gothic Pro M" pitchFamily="34" charset="-128"/>
              </a:rPr>
              <a:t>Board functions</a:t>
            </a:r>
            <a:endParaRPr lang="en-US" sz="5500" dirty="0">
              <a:latin typeface="Veneer" panose="02000806000000000000" pitchFamily="2" charset="0"/>
            </a:endParaRPr>
          </a:p>
        </p:txBody>
      </p:sp>
      <p:sp>
        <p:nvSpPr>
          <p:cNvPr id="3" name="Content Placeholder 2"/>
          <p:cNvSpPr>
            <a:spLocks noGrp="1"/>
          </p:cNvSpPr>
          <p:nvPr>
            <p:ph idx="1"/>
          </p:nvPr>
        </p:nvSpPr>
        <p:spPr/>
        <p:txBody>
          <a:bodyPr>
            <a:noAutofit/>
          </a:bodyPr>
          <a:lstStyle/>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Elected from and accountable to the members</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Establish budget and rates</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Hire/fire management and vendors</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Approve policies and procedures (accounting, underwriting, etc.)</a:t>
            </a:r>
          </a:p>
          <a:p>
            <a:pPr marL="569913" indent="-344488">
              <a:spcBef>
                <a:spcPts val="0"/>
              </a:spcBef>
              <a:buSzPct val="100000"/>
              <a:buFont typeface="Symbol" panose="05050102010706020507" pitchFamily="18" charset="2"/>
              <a:buChar char=""/>
            </a:pPr>
            <a:r>
              <a:rPr lang="en-US" sz="3500" dirty="0">
                <a:solidFill>
                  <a:srgbClr val="34363C"/>
                </a:solidFill>
                <a:latin typeface="Trade Gothic LT Std" pitchFamily="34" charset="0"/>
              </a:rPr>
              <a:t>Approve/Terminate programs</a:t>
            </a:r>
          </a:p>
        </p:txBody>
      </p:sp>
      <p:pic>
        <p:nvPicPr>
          <p:cNvPr id="7" name="Content Placeholder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848600" y="6019800"/>
            <a:ext cx="1033272" cy="566928"/>
          </a:xfrm>
          <a:prstGeom prst="rect">
            <a:avLst/>
          </a:prstGeom>
        </p:spPr>
      </p:pic>
    </p:spTree>
    <p:extLst>
      <p:ext uri="{BB962C8B-B14F-4D97-AF65-F5344CB8AC3E}">
        <p14:creationId xmlns:p14="http://schemas.microsoft.com/office/powerpoint/2010/main" val="3886373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523</Words>
  <Application>Microsoft Office PowerPoint</Application>
  <PresentationFormat>On-screen Show (4:3)</PresentationFormat>
  <Paragraphs>88</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Kozuka Gothic Pro M</vt:lpstr>
      <vt:lpstr>Kozuka Gothic Pro H</vt:lpstr>
      <vt:lpstr>Veneer</vt:lpstr>
      <vt:lpstr>Arial</vt:lpstr>
      <vt:lpstr>Adobe Arabic</vt:lpstr>
      <vt:lpstr>Courier New</vt:lpstr>
      <vt:lpstr>Trade Gothic LT Std</vt:lpstr>
      <vt:lpstr>Symbol</vt:lpstr>
      <vt:lpstr>Trade Gothic LT Std Cn</vt:lpstr>
      <vt:lpstr>Calibri</vt:lpstr>
      <vt:lpstr>Office Theme</vt:lpstr>
      <vt:lpstr>Arizona fire district workers’ compensation pool</vt:lpstr>
      <vt:lpstr>AGenDA</vt:lpstr>
      <vt:lpstr>background</vt:lpstr>
      <vt:lpstr>Pooling benefits</vt:lpstr>
      <vt:lpstr>Pooling CONCERNS</vt:lpstr>
      <vt:lpstr>Similar pools</vt:lpstr>
      <vt:lpstr>Success stories</vt:lpstr>
      <vt:lpstr>Pool structure</vt:lpstr>
      <vt:lpstr>Board functions</vt:lpstr>
      <vt:lpstr>Administrator functions</vt:lpstr>
      <vt:lpstr>Questions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Genaro</dc:creator>
  <cp:lastModifiedBy>John Ashton</cp:lastModifiedBy>
  <cp:revision>130</cp:revision>
  <dcterms:created xsi:type="dcterms:W3CDTF">2015-01-06T15:51:50Z</dcterms:created>
  <dcterms:modified xsi:type="dcterms:W3CDTF">2020-04-23T18:27:31Z</dcterms:modified>
</cp:coreProperties>
</file>